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4" r:id="rId5"/>
    <p:sldId id="265" r:id="rId6"/>
    <p:sldId id="259" r:id="rId7"/>
    <p:sldId id="260" r:id="rId8"/>
    <p:sldId id="261" r:id="rId9"/>
    <p:sldId id="262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42" y="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64305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Candara" pitchFamily="34" charset="0"/>
              </a:rPr>
              <a:t>Потенциальная опасность. </a:t>
            </a:r>
            <a:br>
              <a:rPr lang="ru-RU" dirty="0" smtClean="0">
                <a:latin typeface="Candara" pitchFamily="34" charset="0"/>
              </a:rPr>
            </a:br>
            <a:r>
              <a:rPr lang="ru-RU" dirty="0" smtClean="0">
                <a:latin typeface="Candara" pitchFamily="34" charset="0"/>
              </a:rPr>
              <a:t>Риск, вид риска.</a:t>
            </a:r>
            <a:br>
              <a:rPr lang="ru-RU" dirty="0" smtClean="0">
                <a:latin typeface="Candara" pitchFamily="34" charset="0"/>
              </a:rPr>
            </a:br>
            <a:r>
              <a:rPr lang="ru-RU" dirty="0" smtClean="0">
                <a:latin typeface="Candara" pitchFamily="34" charset="0"/>
              </a:rPr>
              <a:t>Концепция приемлемого риска.</a:t>
            </a:r>
            <a:br>
              <a:rPr lang="ru-RU" dirty="0" smtClean="0">
                <a:latin typeface="Candara" pitchFamily="34" charset="0"/>
              </a:rPr>
            </a:br>
            <a:endParaRPr lang="ru-RU" dirty="0">
              <a:latin typeface="Candara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43174" y="3643314"/>
            <a:ext cx="6400800" cy="1752600"/>
          </a:xfrm>
        </p:spPr>
        <p:txBody>
          <a:bodyPr>
            <a:normAutofit/>
          </a:bodyPr>
          <a:lstStyle/>
          <a:p>
            <a:pPr algn="r"/>
            <a:endParaRPr lang="ru-RU" sz="2000" dirty="0">
              <a:solidFill>
                <a:schemeClr val="accent1">
                  <a:lumMod val="50000"/>
                </a:schemeClr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u="sng" dirty="0" smtClean="0">
                <a:latin typeface="Candara" pitchFamily="34" charset="0"/>
              </a:rPr>
              <a:t>Концепция </a:t>
            </a:r>
            <a:r>
              <a:rPr lang="ru-RU" b="1" u="sng" dirty="0" err="1" smtClean="0">
                <a:latin typeface="Candara" pitchFamily="34" charset="0"/>
              </a:rPr>
              <a:t>приемлевого</a:t>
            </a:r>
            <a:r>
              <a:rPr lang="ru-RU" b="1" u="sng" dirty="0" smtClean="0">
                <a:latin typeface="Candara" pitchFamily="34" charset="0"/>
              </a:rPr>
              <a:t> риска- 10</a:t>
            </a:r>
            <a:r>
              <a:rPr lang="ru-RU" b="1" u="sng" baseline="30000" dirty="0" smtClean="0">
                <a:latin typeface="Candara" pitchFamily="34" charset="0"/>
              </a:rPr>
              <a:t>-6 </a:t>
            </a:r>
          </a:p>
          <a:p>
            <a:r>
              <a:rPr lang="ru-RU" dirty="0" smtClean="0">
                <a:latin typeface="Candara" pitchFamily="34" charset="0"/>
              </a:rPr>
              <a:t>Риск бывает мотивированный обоснованный или необоснованный.</a:t>
            </a:r>
          </a:p>
          <a:p>
            <a:r>
              <a:rPr lang="ru-RU" dirty="0" smtClean="0">
                <a:latin typeface="Candara" pitchFamily="34" charset="0"/>
              </a:rPr>
              <a:t>Гомосфера-сфера деятельности человека.</a:t>
            </a:r>
          </a:p>
          <a:p>
            <a:r>
              <a:rPr lang="ru-RU" dirty="0" err="1" smtClean="0">
                <a:latin typeface="Candara" pitchFamily="34" charset="0"/>
              </a:rPr>
              <a:t>Ноксосфера-зона</a:t>
            </a:r>
            <a:r>
              <a:rPr lang="ru-RU" dirty="0" smtClean="0">
                <a:latin typeface="Candara" pitchFamily="34" charset="0"/>
              </a:rPr>
              <a:t> опасности.</a:t>
            </a:r>
          </a:p>
          <a:p>
            <a:r>
              <a:rPr lang="ru-RU" dirty="0" smtClean="0">
                <a:latin typeface="Candara" pitchFamily="34" charset="0"/>
              </a:rPr>
              <a:t>-В случае производственных аварий, пожаров в целях спасения людей приходится идти на риск, превышающий приемлемый - риск считается обоснованным (мотивированным).</a:t>
            </a:r>
          </a:p>
          <a:p>
            <a:r>
              <a:rPr lang="ru-RU" dirty="0" smtClean="0">
                <a:latin typeface="Candara" pitchFamily="34" charset="0"/>
              </a:rPr>
              <a:t>-Немотивированный (необоснованный) риск - превышающий приемлемый и возникающий в результате нежелания работников на производстве соблюдать требования безопасности, использовать средства защиты. Это приводит к травмам и формирует предпосылки аварий на производстве.</a:t>
            </a:r>
          </a:p>
          <a:p>
            <a:endParaRPr lang="ru-RU" dirty="0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Candara" pitchFamily="34" charset="0"/>
              </a:rPr>
              <a:t>Потенциальная опасность</a:t>
            </a:r>
            <a:endParaRPr lang="ru-RU" dirty="0">
              <a:latin typeface="Candar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sz="3400" b="1" u="sng" dirty="0" smtClean="0">
                <a:latin typeface="Candara" pitchFamily="34" charset="0"/>
              </a:rPr>
              <a:t>ПОТЕНЦИАЛЬНАЯ ОПАСНОСТЬ КАК ЯВЛЕНИЕ </a:t>
            </a:r>
            <a:r>
              <a:rPr lang="ru-RU" sz="3400" dirty="0" smtClean="0">
                <a:latin typeface="Candara" pitchFamily="34" charset="0"/>
              </a:rPr>
              <a:t>— это возмож­ность воздействия на человека неблагоприятных или не­совместимых с жизнью факторов. </a:t>
            </a:r>
          </a:p>
          <a:p>
            <a:r>
              <a:rPr lang="ru-RU" sz="3400" dirty="0" smtClean="0">
                <a:latin typeface="Candara" pitchFamily="34" charset="0"/>
              </a:rPr>
              <a:t>По степени и характе­ру действия на организм все факторы условно делят на вредные и опасные:</a:t>
            </a:r>
          </a:p>
          <a:p>
            <a:r>
              <a:rPr lang="ru-RU" sz="3400" b="1" u="sng" dirty="0" smtClean="0">
                <a:latin typeface="Candara" pitchFamily="34" charset="0"/>
              </a:rPr>
              <a:t>К вредным относятся </a:t>
            </a:r>
            <a:r>
              <a:rPr lang="ru-RU" sz="3400" dirty="0" smtClean="0">
                <a:latin typeface="Candara" pitchFamily="34" charset="0"/>
              </a:rPr>
              <a:t>такие факторы, которые стано­вятся в определенных условиях причиной заболевания или снижения работоспособности. При этом имеется в виду снижение работоспособности, исчезающее после отдыха или перерыва в активной деятельности.</a:t>
            </a:r>
          </a:p>
          <a:p>
            <a:r>
              <a:rPr lang="ru-RU" sz="3400" b="1" u="sng" dirty="0" smtClean="0">
                <a:latin typeface="Candara" pitchFamily="34" charset="0"/>
              </a:rPr>
              <a:t>Опасными называют </a:t>
            </a:r>
            <a:r>
              <a:rPr lang="ru-RU" sz="3400" dirty="0" smtClean="0">
                <a:latin typeface="Candara" pitchFamily="34" charset="0"/>
              </a:rPr>
              <a:t>такие факторы, которые могут привести к травматическим повреждениям или внезап­ным и резким нарушениям здоровья.</a:t>
            </a:r>
          </a:p>
          <a:p>
            <a:r>
              <a:rPr lang="ru-RU" sz="3400" dirty="0" smtClean="0">
                <a:latin typeface="Candara" pitchFamily="34" charset="0"/>
              </a:rPr>
              <a:t>Это деление условно, т. к. вредные факторы в опре­деленных условиях могут стать опасными. В общих слу­чаях к признакам опасных и вредных факторов отно­сятся: возможность непосредственного воздействия на Безопасность жизнедеятельности организм, затруднение осуществления физиологических функций — дыхания, кровообращения, работы цент­ральной нервной системы, органов пищеварения, выделения.</a:t>
            </a:r>
          </a:p>
          <a:p>
            <a:pPr>
              <a:buNone/>
            </a:pPr>
            <a:r>
              <a:rPr lang="ru-RU" sz="3400" dirty="0" smtClean="0">
                <a:latin typeface="Candara" pitchFamily="34" charset="0"/>
              </a:rPr>
              <a:t/>
            </a:r>
            <a:br>
              <a:rPr lang="ru-RU" sz="3400" dirty="0" smtClean="0">
                <a:latin typeface="Candara" pitchFamily="34" charset="0"/>
              </a:rPr>
            </a:br>
            <a:endParaRPr lang="ru-RU" sz="3400" dirty="0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000" dirty="0" smtClean="0">
                <a:latin typeface="Candara" pitchFamily="34" charset="0"/>
              </a:rPr>
              <a:t>Существуют вредные и опасные неблагоприятные факторы в окружающей среде.</a:t>
            </a:r>
          </a:p>
          <a:p>
            <a:r>
              <a:rPr lang="ru-RU" sz="2000" dirty="0" smtClean="0">
                <a:latin typeface="Candara" pitchFamily="34" charset="0"/>
              </a:rPr>
              <a:t>-вредные в определенных условиях становятся причиной заболевания и снижения работоспособности</a:t>
            </a:r>
          </a:p>
          <a:p>
            <a:r>
              <a:rPr lang="ru-RU" sz="2000" dirty="0" smtClean="0">
                <a:latin typeface="Candara" pitchFamily="34" charset="0"/>
              </a:rPr>
              <a:t>-опасные в определенных условиях приводят к травматическим повреждением или летальному исходу</a:t>
            </a:r>
          </a:p>
          <a:p>
            <a:r>
              <a:rPr lang="ru-RU" sz="2000" dirty="0" smtClean="0">
                <a:latin typeface="Candara" pitchFamily="34" charset="0"/>
              </a:rPr>
              <a:t>Классификация вредных и опасных факторов:</a:t>
            </a:r>
          </a:p>
          <a:p>
            <a:r>
              <a:rPr lang="ru-RU" sz="2000" dirty="0" smtClean="0">
                <a:latin typeface="Candara" pitchFamily="34" charset="0"/>
              </a:rPr>
              <a:t>-физические (шум, вибрация, рабочее место на высоте, ток)</a:t>
            </a:r>
          </a:p>
          <a:p>
            <a:r>
              <a:rPr lang="ru-RU" sz="2000" dirty="0" smtClean="0">
                <a:latin typeface="Candara" pitchFamily="34" charset="0"/>
              </a:rPr>
              <a:t>-химические</a:t>
            </a:r>
          </a:p>
          <a:p>
            <a:r>
              <a:rPr lang="ru-RU" sz="2000" dirty="0" smtClean="0">
                <a:latin typeface="Candara" pitchFamily="34" charset="0"/>
              </a:rPr>
              <a:t>-биологические (микро и макро организмы)</a:t>
            </a:r>
          </a:p>
          <a:p>
            <a:r>
              <a:rPr lang="ru-RU" sz="2000" dirty="0" smtClean="0">
                <a:latin typeface="Candara" pitchFamily="34" charset="0"/>
              </a:rPr>
              <a:t>-психофизиологические (нервно-психологические и физические)</a:t>
            </a:r>
          </a:p>
          <a:p>
            <a:pPr>
              <a:buNone/>
            </a:pPr>
            <a:endParaRPr lang="ru-RU" sz="2000" dirty="0" smtClean="0">
              <a:latin typeface="Candara" pitchFamily="34" charset="0"/>
            </a:endParaRPr>
          </a:p>
          <a:p>
            <a:r>
              <a:rPr lang="ru-RU" sz="2000" b="1" dirty="0" smtClean="0">
                <a:latin typeface="Candara" pitchFamily="34" charset="0"/>
              </a:rPr>
              <a:t>Опасность</a:t>
            </a:r>
            <a:r>
              <a:rPr lang="ru-RU" sz="2000" dirty="0" smtClean="0">
                <a:latin typeface="Candara" pitchFamily="34" charset="0"/>
              </a:rPr>
              <a:t> - явление, процесс или объект способное в определенных условиях причинить вред здоровью человека.</a:t>
            </a:r>
          </a:p>
          <a:p>
            <a:endParaRPr lang="ru-RU" sz="2000" dirty="0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24918" cy="5018110"/>
          </a:xfrm>
        </p:spPr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ru-RU" sz="4500" b="1" u="sng" dirty="0" smtClean="0">
                <a:latin typeface="Candara" pitchFamily="34" charset="0"/>
              </a:rPr>
              <a:t>Классификация опасностей:</a:t>
            </a:r>
          </a:p>
          <a:p>
            <a:pPr>
              <a:buNone/>
            </a:pPr>
            <a:r>
              <a:rPr lang="ru-RU" sz="4500" u="sng" dirty="0" smtClean="0">
                <a:latin typeface="Candara" pitchFamily="34" charset="0"/>
              </a:rPr>
              <a:t>1)по природе возникновения:</a:t>
            </a:r>
          </a:p>
          <a:p>
            <a:r>
              <a:rPr lang="ru-RU" sz="4500" dirty="0" smtClean="0">
                <a:latin typeface="Candara" pitchFamily="34" charset="0"/>
              </a:rPr>
              <a:t>-естественные или природные</a:t>
            </a:r>
          </a:p>
          <a:p>
            <a:r>
              <a:rPr lang="ru-RU" sz="4500" dirty="0" smtClean="0">
                <a:latin typeface="Candara" pitchFamily="34" charset="0"/>
              </a:rPr>
              <a:t>-техногенные</a:t>
            </a:r>
          </a:p>
          <a:p>
            <a:r>
              <a:rPr lang="ru-RU" sz="4500" dirty="0" smtClean="0">
                <a:latin typeface="Candara" pitchFamily="34" charset="0"/>
              </a:rPr>
              <a:t>-антропогенные</a:t>
            </a:r>
          </a:p>
          <a:p>
            <a:r>
              <a:rPr lang="ru-RU" sz="4500" dirty="0" smtClean="0">
                <a:latin typeface="Candara" pitchFamily="34" charset="0"/>
              </a:rPr>
              <a:t>-биологическая</a:t>
            </a:r>
          </a:p>
          <a:p>
            <a:r>
              <a:rPr lang="ru-RU" sz="4500" dirty="0" smtClean="0">
                <a:latin typeface="Candara" pitchFamily="34" charset="0"/>
              </a:rPr>
              <a:t>-социальная</a:t>
            </a:r>
          </a:p>
          <a:p>
            <a:r>
              <a:rPr lang="ru-RU" sz="4500" dirty="0" smtClean="0">
                <a:latin typeface="Candara" pitchFamily="34" charset="0"/>
              </a:rPr>
              <a:t>-экологическая</a:t>
            </a:r>
          </a:p>
          <a:p>
            <a:r>
              <a:rPr lang="ru-RU" sz="4500" dirty="0" smtClean="0">
                <a:latin typeface="Candara" pitchFamily="34" charset="0"/>
              </a:rPr>
              <a:t>-смешанная или комбинированная</a:t>
            </a:r>
          </a:p>
          <a:p>
            <a:pPr>
              <a:buNone/>
            </a:pPr>
            <a:r>
              <a:rPr lang="ru-RU" sz="4500" u="sng" dirty="0" smtClean="0">
                <a:latin typeface="Candara" pitchFamily="34" charset="0"/>
              </a:rPr>
              <a:t>2)по вероятности воздействия опасности на человека:</a:t>
            </a:r>
          </a:p>
          <a:p>
            <a:r>
              <a:rPr lang="ru-RU" sz="4500" dirty="0" smtClean="0">
                <a:latin typeface="Candara" pitchFamily="34" charset="0"/>
              </a:rPr>
              <a:t>-потенциальная - угроза общего характера, не связанная с пространством и временем</a:t>
            </a:r>
          </a:p>
          <a:p>
            <a:r>
              <a:rPr lang="ru-RU" sz="4500" dirty="0" smtClean="0">
                <a:latin typeface="Candara" pitchFamily="34" charset="0"/>
              </a:rPr>
              <a:t>-реальная - конкретная угроза, скоординированная в пространстве</a:t>
            </a:r>
          </a:p>
          <a:p>
            <a:r>
              <a:rPr lang="ru-RU" sz="4500" dirty="0" smtClean="0">
                <a:latin typeface="Candara" pitchFamily="34" charset="0"/>
              </a:rPr>
              <a:t>-реализованная – факт воздействия опасности на человека</a:t>
            </a:r>
          </a:p>
          <a:p>
            <a:pPr>
              <a:buNone/>
            </a:pPr>
            <a:r>
              <a:rPr lang="ru-RU" sz="4500" u="sng" dirty="0" smtClean="0">
                <a:latin typeface="Candara" pitchFamily="34" charset="0"/>
              </a:rPr>
              <a:t>3)по моменту возникновения:</a:t>
            </a:r>
          </a:p>
          <a:p>
            <a:r>
              <a:rPr lang="ru-RU" sz="4500" dirty="0" smtClean="0">
                <a:latin typeface="Candara" pitchFamily="34" charset="0"/>
              </a:rPr>
              <a:t>-прогнозируемая</a:t>
            </a:r>
          </a:p>
          <a:p>
            <a:r>
              <a:rPr lang="ru-RU" sz="4500" dirty="0" smtClean="0">
                <a:latin typeface="Candara" pitchFamily="34" charset="0"/>
              </a:rPr>
              <a:t>-спонтанная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357298"/>
            <a:ext cx="8686800" cy="4525963"/>
          </a:xfrm>
        </p:spPr>
        <p:txBody>
          <a:bodyPr>
            <a:noAutofit/>
          </a:bodyPr>
          <a:lstStyle/>
          <a:p>
            <a:r>
              <a:rPr lang="ru-RU" sz="1600" b="1" u="sng" dirty="0" smtClean="0">
                <a:latin typeface="Candara" pitchFamily="34" charset="0"/>
              </a:rPr>
              <a:t>Аксиома о потенциальной опасности деятельности</a:t>
            </a:r>
            <a:r>
              <a:rPr lang="ru-RU" sz="1600" dirty="0" smtClean="0">
                <a:latin typeface="Candara" pitchFamily="34" charset="0"/>
              </a:rPr>
              <a:t> -- утверждение, согласно которому ни в одном виде деятельности невозможно достичь абсолютной безопасности, любая деятельность потенциально опасна; презумпция потенциальной опасности любого вида деятельности.</a:t>
            </a:r>
          </a:p>
          <a:p>
            <a:r>
              <a:rPr lang="ru-RU" sz="1600" dirty="0" smtClean="0">
                <a:latin typeface="Candara" pitchFamily="34" charset="0"/>
              </a:rPr>
              <a:t>Взаимодействие человека со средой обитания может изменяться в весьма широких пределах: от позитивного до катастрофического, сопровождающегося гибелью людей и разрушениями. Негативные воздействия могут быть внезапно возникающими, периодическими или постоянно действующими в системе "человек-среда обитания". Источником опасности может быть все живое и неживое.</a:t>
            </a:r>
          </a:p>
          <a:p>
            <a:r>
              <a:rPr lang="ru-RU" sz="1600" dirty="0" smtClean="0">
                <a:latin typeface="Candara" pitchFamily="34" charset="0"/>
              </a:rPr>
              <a:t>Потенциальность опасности заключается в скрытом, неявном характере проявления при определенных, нередко трудно предсказуемых условиях. Суть опасности заключается в том, что возможно такое воздействие на человека, которое приводит к травмам, заболеваниям, ухудшению самочувствия и другим нежелательным последствиям. В большей степени мы встречаемся с опасностями в процессе трудовой деятельности.</a:t>
            </a:r>
          </a:p>
          <a:p>
            <a:r>
              <a:rPr lang="ru-RU" sz="1600" dirty="0" smtClean="0">
                <a:latin typeface="Candara" pitchFamily="34" charset="0"/>
              </a:rPr>
              <a:t>Жизнедеятельность человека потенциально опасна. Утверждение о потенциальной опасности жизнедеятельности является аксиомой, имеющей важное профилактическое значение при решении практических и теоретических вопросов безопасности. Эта аксиома предопределяет, что все действия человека и все компоненты среды обитания, прежде всего технические средства и технологии, кроме позитивных свойств и результатов, обладают способностью генерировать травмирующие и вредные факторы.</a:t>
            </a:r>
          </a:p>
          <a:p>
            <a:endParaRPr lang="ru-RU" sz="1600" dirty="0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риск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u="sng" dirty="0" smtClean="0">
                <a:latin typeface="Candara" pitchFamily="34" charset="0"/>
              </a:rPr>
              <a:t>Риск</a:t>
            </a:r>
            <a:r>
              <a:rPr lang="ru-RU" dirty="0" smtClean="0">
                <a:latin typeface="Candara" pitchFamily="34" charset="0"/>
              </a:rPr>
              <a:t> — это, неопределённое событие или условие, которое в случае возникновения имеет позитивное или негативное воздействие на репутацию компании, приводит к приобретениям или потерям в денежном выражении.</a:t>
            </a:r>
          </a:p>
          <a:p>
            <a:r>
              <a:rPr lang="ru-RU" b="1" u="sng" dirty="0" smtClean="0">
                <a:latin typeface="Candara" pitchFamily="34" charset="0"/>
              </a:rPr>
              <a:t>Риск</a:t>
            </a:r>
            <a:r>
              <a:rPr lang="ru-RU" b="1" dirty="0" smtClean="0">
                <a:latin typeface="Candara" pitchFamily="34" charset="0"/>
              </a:rPr>
              <a:t> </a:t>
            </a:r>
            <a:r>
              <a:rPr lang="ru-RU" dirty="0" smtClean="0">
                <a:latin typeface="Candara" pitchFamily="34" charset="0"/>
              </a:rPr>
              <a:t>— это, сочетание вероятности и последствий наступления неблагоприятных событий. Также риском часто называют непосредственно предполагаемое событие, способное принести кому-либо ущерб или убыток.</a:t>
            </a:r>
            <a:endParaRPr lang="ru-RU" dirty="0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ВИДЫ риска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u-RU" sz="1800" b="1" u="sng" dirty="0" smtClean="0">
                <a:latin typeface="Candara" pitchFamily="34" charset="0"/>
              </a:rPr>
              <a:t>ВИДЫ РИСКОВ ПО РОДУ ОПАСНОСТИ:</a:t>
            </a:r>
          </a:p>
          <a:p>
            <a:r>
              <a:rPr lang="ru-RU" sz="1400" b="1" dirty="0" smtClean="0">
                <a:latin typeface="Candara" pitchFamily="34" charset="0"/>
              </a:rPr>
              <a:t>Техногенные риски</a:t>
            </a:r>
            <a:r>
              <a:rPr lang="ru-RU" sz="1400" dirty="0" smtClean="0">
                <a:latin typeface="Candara" pitchFamily="34" charset="0"/>
              </a:rPr>
              <a:t> — это риски, связанные с хозяйственной деятельностью человека (например, загрязнение окружающей среды).</a:t>
            </a:r>
          </a:p>
          <a:p>
            <a:r>
              <a:rPr lang="ru-RU" sz="1400" b="1" dirty="0" smtClean="0">
                <a:latin typeface="Candara" pitchFamily="34" charset="0"/>
              </a:rPr>
              <a:t>Природные риски </a:t>
            </a:r>
            <a:r>
              <a:rPr lang="ru-RU" sz="1400" dirty="0" smtClean="0">
                <a:latin typeface="Candara" pitchFamily="34" charset="0"/>
              </a:rPr>
              <a:t>— это риски, не зависящие от деятельности человека (например, землетрясение).</a:t>
            </a:r>
          </a:p>
          <a:p>
            <a:r>
              <a:rPr lang="ru-RU" sz="1400" b="1" dirty="0" smtClean="0">
                <a:latin typeface="Candara" pitchFamily="34" charset="0"/>
              </a:rPr>
              <a:t>Смешанные риски </a:t>
            </a:r>
            <a:r>
              <a:rPr lang="ru-RU" sz="1400" dirty="0" smtClean="0">
                <a:latin typeface="Candara" pitchFamily="34" charset="0"/>
              </a:rPr>
              <a:t>— это риски, представляющие собой события природного характера, но связанные с хозяйственной деятельностью человека (например, оползень, связанный со строительными работами).</a:t>
            </a:r>
          </a:p>
          <a:p>
            <a:pPr algn="ctr"/>
            <a:r>
              <a:rPr lang="ru-RU" sz="1800" b="1" u="sng" dirty="0" smtClean="0">
                <a:latin typeface="Candara" pitchFamily="34" charset="0"/>
              </a:rPr>
              <a:t>ВИДЫ РИСКОВ ПО СФЕРАМ ПРОЯВЛЕНИЯ:</a:t>
            </a:r>
          </a:p>
          <a:p>
            <a:r>
              <a:rPr lang="ru-RU" sz="1400" b="1" dirty="0" smtClean="0">
                <a:latin typeface="Candara" pitchFamily="34" charset="0"/>
              </a:rPr>
              <a:t>Политические риски </a:t>
            </a:r>
            <a:r>
              <a:rPr lang="ru-RU" sz="1400" dirty="0" smtClean="0">
                <a:latin typeface="Candara" pitchFamily="34" charset="0"/>
              </a:rPr>
              <a:t>— это риски прямых убытков и потерь или </a:t>
            </a:r>
            <a:r>
              <a:rPr lang="ru-RU" sz="1400" dirty="0" err="1" smtClean="0">
                <a:latin typeface="Candara" pitchFamily="34" charset="0"/>
              </a:rPr>
              <a:t>недополучения</a:t>
            </a:r>
            <a:r>
              <a:rPr lang="ru-RU" sz="1400" dirty="0" smtClean="0">
                <a:latin typeface="Candara" pitchFamily="34" charset="0"/>
              </a:rPr>
              <a:t> прибыли из-за неблагоприятных изменений политической ситуации в государстве или действий местной власти.</a:t>
            </a:r>
          </a:p>
          <a:p>
            <a:r>
              <a:rPr lang="ru-RU" sz="1400" b="1" dirty="0" smtClean="0">
                <a:latin typeface="Candara" pitchFamily="34" charset="0"/>
              </a:rPr>
              <a:t>Социальные риски </a:t>
            </a:r>
            <a:r>
              <a:rPr lang="ru-RU" sz="1400" dirty="0" smtClean="0">
                <a:latin typeface="Candara" pitchFamily="34" charset="0"/>
              </a:rPr>
              <a:t>— это риски, связанные с социальными кризисами.</a:t>
            </a:r>
          </a:p>
          <a:p>
            <a:r>
              <a:rPr lang="ru-RU" sz="1400" b="1" dirty="0" smtClean="0">
                <a:latin typeface="Candara" pitchFamily="34" charset="0"/>
              </a:rPr>
              <a:t>Экологические риски </a:t>
            </a:r>
            <a:r>
              <a:rPr lang="ru-RU" sz="1400" dirty="0" smtClean="0">
                <a:latin typeface="Candara" pitchFamily="34" charset="0"/>
              </a:rPr>
              <a:t>— это риски, связанные с вероятностью наступления гражданской ответственности за нанесение ущерба окружающей среде, а также жизни и здоровью третьих лиц.</a:t>
            </a:r>
          </a:p>
          <a:p>
            <a:r>
              <a:rPr lang="ru-RU" sz="1400" b="1" dirty="0" smtClean="0">
                <a:latin typeface="Candara" pitchFamily="34" charset="0"/>
              </a:rPr>
              <a:t>Коммерческие риски </a:t>
            </a:r>
            <a:r>
              <a:rPr lang="ru-RU" sz="1400" dirty="0" smtClean="0">
                <a:latin typeface="Candara" pitchFamily="34" charset="0"/>
              </a:rPr>
              <a:t>— это риски экономических потерь, возникающие в любой коммерческой, производственно- хозяйственной деятельности. В состав коммерческих рисков включают финансовые риски (связанные с осуществлением финансовых операций) и производственные риски (связанные с производством продукции (работ, услуг), осуществлением любых видов производственной деятельности).</a:t>
            </a:r>
          </a:p>
          <a:p>
            <a:r>
              <a:rPr lang="ru-RU" sz="1400" b="1" dirty="0" smtClean="0">
                <a:latin typeface="Candara" pitchFamily="34" charset="0"/>
              </a:rPr>
              <a:t>Профессиональные риски </a:t>
            </a:r>
            <a:r>
              <a:rPr lang="ru-RU" sz="1400" dirty="0" smtClean="0">
                <a:latin typeface="Candara" pitchFamily="34" charset="0"/>
              </a:rPr>
              <a:t>— это риски, связанные с выполнением профессиональных обязанностей (например, риски, связанные с профессиональной деятельностью врачей, нотариусов и т.д.).</a:t>
            </a:r>
          </a:p>
          <a:p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ctr"/>
            <a:r>
              <a:rPr lang="ru-RU" sz="3400" b="1" u="sng" dirty="0" smtClean="0">
                <a:latin typeface="Candara" pitchFamily="34" charset="0"/>
              </a:rPr>
              <a:t>ВИДЫ РИСКОВ ПО ИСТОЧНИКАМ ВОЗНИКНОВЕНИЯ:</a:t>
            </a:r>
          </a:p>
          <a:p>
            <a:r>
              <a:rPr lang="ru-RU" b="1" dirty="0" smtClean="0">
                <a:latin typeface="Candara" pitchFamily="34" charset="0"/>
              </a:rPr>
              <a:t>Внешний (систематический или рыночный) риск </a:t>
            </a:r>
            <a:r>
              <a:rPr lang="ru-RU" dirty="0" smtClean="0">
                <a:latin typeface="Candara" pitchFamily="34" charset="0"/>
              </a:rPr>
              <a:t>— это риск, не зависящий от деятельности предприятия. Этот риск возникает при смене отдельных стадий экономического цикла, изменении конъюнктуры финансового рынка и в ряде других случаев, на которые предприятие в своей деятельности повлиять не может. К этой группе рисков могут быть отнесены инфляционный риск, процентный риск, валютный риск, налоговый риск.</a:t>
            </a:r>
          </a:p>
          <a:p>
            <a:r>
              <a:rPr lang="ru-RU" b="1" dirty="0" smtClean="0">
                <a:latin typeface="Candara" pitchFamily="34" charset="0"/>
              </a:rPr>
              <a:t>Внутренний (несистематический или специфический) риск </a:t>
            </a:r>
            <a:r>
              <a:rPr lang="ru-RU" dirty="0" smtClean="0">
                <a:latin typeface="Candara" pitchFamily="34" charset="0"/>
              </a:rPr>
              <a:t>— это риск, зависящий от деятельности конкретного предприятия. Он может быть связан с неквалифицированным финансовым менеджментом, неэффективной структурой активов и капитала, чрезмерной приверженностью к рисковым (агрессивным) операциям с высокой нормой прибыли, недооценкой хозяйственных партнёров и другими факторами, отрицательные последствия которых в значительной мере можно предотвратить за счёт эффективного управления рисками.</a:t>
            </a:r>
          </a:p>
          <a:p>
            <a:pPr algn="ctr"/>
            <a:r>
              <a:rPr lang="ru-RU" sz="3400" b="1" u="sng" dirty="0" smtClean="0">
                <a:latin typeface="Candara" pitchFamily="34" charset="0"/>
              </a:rPr>
              <a:t>ВИДЫ РИСКОВ ПО РАЗМЕРУ ВОЗМОЖНОГО УЩЕРБА:</a:t>
            </a:r>
          </a:p>
          <a:p>
            <a:r>
              <a:rPr lang="ru-RU" b="1" dirty="0" smtClean="0">
                <a:latin typeface="Candara" pitchFamily="34" charset="0"/>
              </a:rPr>
              <a:t>Допустимый риск</a:t>
            </a:r>
            <a:r>
              <a:rPr lang="ru-RU" dirty="0" smtClean="0">
                <a:latin typeface="Candara" pitchFamily="34" charset="0"/>
              </a:rPr>
              <a:t> — это риск, потери по которому не превышают расчётной суммы прибыли по осуществляемой операции.</a:t>
            </a:r>
          </a:p>
          <a:p>
            <a:r>
              <a:rPr lang="ru-RU" b="1" dirty="0" smtClean="0">
                <a:latin typeface="Candara" pitchFamily="34" charset="0"/>
              </a:rPr>
              <a:t>Критический риск </a:t>
            </a:r>
            <a:r>
              <a:rPr lang="ru-RU" dirty="0" smtClean="0">
                <a:latin typeface="Candara" pitchFamily="34" charset="0"/>
              </a:rPr>
              <a:t>— это риск, потери по которому не превышают расчётной суммы валового дохода по осуществляемой операции.</a:t>
            </a:r>
          </a:p>
          <a:p>
            <a:r>
              <a:rPr lang="ru-RU" b="1" dirty="0" smtClean="0">
                <a:latin typeface="Candara" pitchFamily="34" charset="0"/>
              </a:rPr>
              <a:t>Катастрофический риск </a:t>
            </a:r>
            <a:r>
              <a:rPr lang="ru-RU" dirty="0" smtClean="0">
                <a:latin typeface="Candara" pitchFamily="34" charset="0"/>
              </a:rPr>
              <a:t>— это риск, потери по которому определяются частичной или полной утратой собственного капитала (может сопровождаться утратой заёмного капитала).</a:t>
            </a:r>
          </a:p>
          <a:p>
            <a:endParaRPr lang="ru-RU" dirty="0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Концепция приемлемого риска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u="sng" dirty="0" smtClean="0">
                <a:latin typeface="Candara" pitchFamily="34" charset="0"/>
              </a:rPr>
              <a:t>Сущность концепции приемлемого (допустимого) риска</a:t>
            </a:r>
            <a:r>
              <a:rPr lang="ru-RU" dirty="0" smtClean="0">
                <a:latin typeface="Candara" pitchFamily="34" charset="0"/>
              </a:rPr>
              <a:t> состоит в стремлении создать такую малую опасность, которую воспримет общество в данное время, исходя из уровня жизни, социально-политического и экономического положения, развития науки и техники,</a:t>
            </a:r>
          </a:p>
          <a:p>
            <a:r>
              <a:rPr lang="ru-RU" b="1" u="sng" dirty="0" smtClean="0">
                <a:latin typeface="Candara" pitchFamily="34" charset="0"/>
              </a:rPr>
              <a:t>Приемлемый риск</a:t>
            </a:r>
            <a:r>
              <a:rPr lang="ru-RU" dirty="0" smtClean="0">
                <a:latin typeface="Candara" pitchFamily="34" charset="0"/>
              </a:rPr>
              <a:t> объединяет технические, экономические, социальные и политические аспекты и является определенным компромиссом между уровнем безопасности и возможностями его достижения. Размер приемлемого риска можно определить, используя затратный механизм бюджета, который позволяет распределить затраты общества на достижение заданного уровня безопасности между природной, техногенной и социальной сферами. Необходимо поддерживать соответствующее соотношение затрат в указанных сферах, поскольку нарушение баланса в пользу одной из них может послужить причиной резкого увеличения риска и его уровень выйдет за пределы приемлемых значений.</a:t>
            </a:r>
          </a:p>
          <a:p>
            <a:r>
              <a:rPr lang="ru-RU" dirty="0" smtClean="0">
                <a:latin typeface="Candara" pitchFamily="34" charset="0"/>
              </a:rPr>
              <a:t>С увеличением затрат на обеспечение безопасности технических систем технический риск уменьшается, но возрастает социально-экономический. Тратя чрезмерные средства на повышение безопасности технических систем, в условиях ограниченности средств, можно нанести ущерб социальной сфере, например, ухудшить медицинскую помощь.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31</TotalTime>
  <Words>792</Words>
  <Application>Microsoft Office PowerPoint</Application>
  <PresentationFormat>Экран (4:3)</PresentationFormat>
  <Paragraphs>71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Потенциальная опасность.  Риск, вид риска. Концепция приемлемого риска. </vt:lpstr>
      <vt:lpstr>Потенциальная опасность</vt:lpstr>
      <vt:lpstr>Слайд 3</vt:lpstr>
      <vt:lpstr>Слайд 4</vt:lpstr>
      <vt:lpstr>Слайд 5</vt:lpstr>
      <vt:lpstr>риск</vt:lpstr>
      <vt:lpstr>ВИДЫ риска</vt:lpstr>
      <vt:lpstr>Слайд 8</vt:lpstr>
      <vt:lpstr>Концепция приемлемого риска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Потенциальная опасность.  Риск, вид риска. Концепция приемлемого риска. </dc:title>
  <dc:creator>ЮниАрт</dc:creator>
  <cp:lastModifiedBy>Stip</cp:lastModifiedBy>
  <cp:revision>8</cp:revision>
  <dcterms:created xsi:type="dcterms:W3CDTF">2019-10-10T14:38:24Z</dcterms:created>
  <dcterms:modified xsi:type="dcterms:W3CDTF">2020-11-06T12:18:49Z</dcterms:modified>
</cp:coreProperties>
</file>